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8288000" cy="10287000"/>
  <p:notesSz cx="6858000" cy="9144000"/>
  <p:embeddedFontLst>
    <p:embeddedFont>
      <p:font typeface="Montserrat" panose="00000500000000000000" pitchFamily="2" charset="0"/>
      <p:regular r:id="rId9"/>
    </p:embeddedFont>
    <p:embeddedFont>
      <p:font typeface="Montserrat Bold" panose="00000800000000000000" charset="0"/>
      <p:regular r:id="rId10"/>
    </p:embeddedFont>
    <p:embeddedFont>
      <p:font typeface="Montserrat Ultra-Bold" panose="020B0604020202020204" charset="0"/>
      <p:regular r:id="rId11"/>
    </p:embeddedFont>
    <p:embeddedFont>
      <p:font typeface="Poppins" panose="00000500000000000000" pitchFamily="2" charset="0"/>
      <p:regular r:id="rId12"/>
    </p:embeddedFont>
    <p:embeddedFont>
      <p:font typeface="Poppins Bold" panose="00000800000000000000" charset="0"/>
      <p:regular r:id="rId13"/>
    </p:embeddedFont>
    <p:embeddedFont>
      <p:font typeface="Roboto Bold" panose="02000000000000000000" pitchFamily="2" charset="0"/>
      <p:regular r:id="rId14"/>
      <p:bold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7" d="100"/>
          <a:sy n="47" d="100"/>
        </p:scale>
        <p:origin x="696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5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10" Type="http://schemas.openxmlformats.org/officeDocument/2006/relationships/font" Target="fonts/font2.fntdata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svg"/><Relationship Id="rId21" Type="http://schemas.openxmlformats.org/officeDocument/2006/relationships/image" Target="../media/image20.sv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svg"/><Relationship Id="rId15" Type="http://schemas.openxmlformats.org/officeDocument/2006/relationships/image" Target="../media/image14.png"/><Relationship Id="rId10" Type="http://schemas.openxmlformats.org/officeDocument/2006/relationships/image" Target="../media/image9.svg"/><Relationship Id="rId19" Type="http://schemas.openxmlformats.org/officeDocument/2006/relationships/image" Target="../media/image18.sv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13" Type="http://schemas.openxmlformats.org/officeDocument/2006/relationships/image" Target="../media/image32.jpeg"/><Relationship Id="rId3" Type="http://schemas.openxmlformats.org/officeDocument/2006/relationships/image" Target="../media/image22.png"/><Relationship Id="rId7" Type="http://schemas.openxmlformats.org/officeDocument/2006/relationships/image" Target="../media/image28.png"/><Relationship Id="rId12" Type="http://schemas.openxmlformats.org/officeDocument/2006/relationships/image" Target="../media/image27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svg"/><Relationship Id="rId11" Type="http://schemas.openxmlformats.org/officeDocument/2006/relationships/image" Target="../media/image26.png"/><Relationship Id="rId5" Type="http://schemas.openxmlformats.org/officeDocument/2006/relationships/image" Target="../media/image24.png"/><Relationship Id="rId10" Type="http://schemas.openxmlformats.org/officeDocument/2006/relationships/image" Target="../media/image31.svg"/><Relationship Id="rId4" Type="http://schemas.openxmlformats.org/officeDocument/2006/relationships/image" Target="../media/image23.svg"/><Relationship Id="rId9" Type="http://schemas.openxmlformats.org/officeDocument/2006/relationships/image" Target="../media/image3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13" Type="http://schemas.openxmlformats.org/officeDocument/2006/relationships/image" Target="../media/image33.png"/><Relationship Id="rId3" Type="http://schemas.openxmlformats.org/officeDocument/2006/relationships/image" Target="../media/image22.png"/><Relationship Id="rId7" Type="http://schemas.openxmlformats.org/officeDocument/2006/relationships/image" Target="../media/image28.png"/><Relationship Id="rId12" Type="http://schemas.openxmlformats.org/officeDocument/2006/relationships/image" Target="../media/image27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svg"/><Relationship Id="rId11" Type="http://schemas.openxmlformats.org/officeDocument/2006/relationships/image" Target="../media/image26.png"/><Relationship Id="rId5" Type="http://schemas.openxmlformats.org/officeDocument/2006/relationships/image" Target="../media/image24.png"/><Relationship Id="rId10" Type="http://schemas.openxmlformats.org/officeDocument/2006/relationships/image" Target="../media/image31.svg"/><Relationship Id="rId4" Type="http://schemas.openxmlformats.org/officeDocument/2006/relationships/image" Target="../media/image23.svg"/><Relationship Id="rId9" Type="http://schemas.openxmlformats.org/officeDocument/2006/relationships/image" Target="../media/image3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13" Type="http://schemas.openxmlformats.org/officeDocument/2006/relationships/image" Target="../media/image34.png"/><Relationship Id="rId3" Type="http://schemas.openxmlformats.org/officeDocument/2006/relationships/image" Target="../media/image22.png"/><Relationship Id="rId7" Type="http://schemas.openxmlformats.org/officeDocument/2006/relationships/image" Target="../media/image28.png"/><Relationship Id="rId12" Type="http://schemas.openxmlformats.org/officeDocument/2006/relationships/image" Target="../media/image27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svg"/><Relationship Id="rId11" Type="http://schemas.openxmlformats.org/officeDocument/2006/relationships/image" Target="../media/image26.png"/><Relationship Id="rId5" Type="http://schemas.openxmlformats.org/officeDocument/2006/relationships/image" Target="../media/image24.png"/><Relationship Id="rId10" Type="http://schemas.openxmlformats.org/officeDocument/2006/relationships/image" Target="../media/image31.svg"/><Relationship Id="rId4" Type="http://schemas.openxmlformats.org/officeDocument/2006/relationships/image" Target="../media/image23.svg"/><Relationship Id="rId9" Type="http://schemas.openxmlformats.org/officeDocument/2006/relationships/image" Target="../media/image3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3" Type="http://schemas.openxmlformats.org/officeDocument/2006/relationships/image" Target="../media/image22.png"/><Relationship Id="rId7" Type="http://schemas.openxmlformats.org/officeDocument/2006/relationships/image" Target="../media/image3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782437" y="8468571"/>
            <a:ext cx="4769605" cy="4309989"/>
          </a:xfrm>
          <a:custGeom>
            <a:avLst/>
            <a:gdLst/>
            <a:ahLst/>
            <a:cxnLst/>
            <a:rect l="l" t="t" r="r" b="b"/>
            <a:pathLst>
              <a:path w="4769605" h="4309989">
                <a:moveTo>
                  <a:pt x="0" y="0"/>
                </a:moveTo>
                <a:lnTo>
                  <a:pt x="4769605" y="0"/>
                </a:lnTo>
                <a:lnTo>
                  <a:pt x="4769605" y="4309989"/>
                </a:lnTo>
                <a:lnTo>
                  <a:pt x="0" y="43099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907015" y="7348320"/>
            <a:ext cx="1773234" cy="1568095"/>
          </a:xfrm>
          <a:custGeom>
            <a:avLst/>
            <a:gdLst/>
            <a:ahLst/>
            <a:cxnLst/>
            <a:rect l="l" t="t" r="r" b="b"/>
            <a:pathLst>
              <a:path w="1773234" h="1568095">
                <a:moveTo>
                  <a:pt x="0" y="0"/>
                </a:moveTo>
                <a:lnTo>
                  <a:pt x="1773235" y="0"/>
                </a:lnTo>
                <a:lnTo>
                  <a:pt x="1773235" y="1568096"/>
                </a:lnTo>
                <a:lnTo>
                  <a:pt x="0" y="15680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1748960" y="2982368"/>
            <a:ext cx="4374802" cy="4374802"/>
          </a:xfrm>
          <a:custGeom>
            <a:avLst/>
            <a:gdLst/>
            <a:ahLst/>
            <a:cxnLst/>
            <a:rect l="l" t="t" r="r" b="b"/>
            <a:pathLst>
              <a:path w="4374802" h="4374802">
                <a:moveTo>
                  <a:pt x="0" y="0"/>
                </a:moveTo>
                <a:lnTo>
                  <a:pt x="4374803" y="0"/>
                </a:lnTo>
                <a:lnTo>
                  <a:pt x="4374803" y="4374802"/>
                </a:lnTo>
                <a:lnTo>
                  <a:pt x="0" y="437480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197561" y="2125960"/>
            <a:ext cx="1390916" cy="1378746"/>
          </a:xfrm>
          <a:custGeom>
            <a:avLst/>
            <a:gdLst/>
            <a:ahLst/>
            <a:cxnLst/>
            <a:rect l="l" t="t" r="r" b="b"/>
            <a:pathLst>
              <a:path w="1390916" h="1378746">
                <a:moveTo>
                  <a:pt x="0" y="0"/>
                </a:moveTo>
                <a:lnTo>
                  <a:pt x="1390916" y="0"/>
                </a:lnTo>
                <a:lnTo>
                  <a:pt x="1390916" y="1378746"/>
                </a:lnTo>
                <a:lnTo>
                  <a:pt x="0" y="137874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3538404" y="885660"/>
            <a:ext cx="3379115" cy="3430096"/>
          </a:xfrm>
          <a:custGeom>
            <a:avLst/>
            <a:gdLst/>
            <a:ahLst/>
            <a:cxnLst/>
            <a:rect l="l" t="t" r="r" b="b"/>
            <a:pathLst>
              <a:path w="3379115" h="3430096">
                <a:moveTo>
                  <a:pt x="0" y="0"/>
                </a:moveTo>
                <a:lnTo>
                  <a:pt x="3379115" y="0"/>
                </a:lnTo>
                <a:lnTo>
                  <a:pt x="3379115" y="3430096"/>
                </a:lnTo>
                <a:lnTo>
                  <a:pt x="0" y="343009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301819" y="-1687290"/>
            <a:ext cx="8169265" cy="3260279"/>
          </a:xfrm>
          <a:custGeom>
            <a:avLst/>
            <a:gdLst/>
            <a:ahLst/>
            <a:cxnLst/>
            <a:rect l="l" t="t" r="r" b="b"/>
            <a:pathLst>
              <a:path w="8169265" h="3260279">
                <a:moveTo>
                  <a:pt x="0" y="0"/>
                </a:moveTo>
                <a:lnTo>
                  <a:pt x="8169265" y="0"/>
                </a:lnTo>
                <a:lnTo>
                  <a:pt x="8169265" y="3260280"/>
                </a:lnTo>
                <a:lnTo>
                  <a:pt x="0" y="326028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301819" y="9867900"/>
            <a:ext cx="18891638" cy="755666"/>
          </a:xfrm>
          <a:custGeom>
            <a:avLst/>
            <a:gdLst/>
            <a:ahLst/>
            <a:cxnLst/>
            <a:rect l="l" t="t" r="r" b="b"/>
            <a:pathLst>
              <a:path w="18891638" h="755666">
                <a:moveTo>
                  <a:pt x="0" y="0"/>
                </a:moveTo>
                <a:lnTo>
                  <a:pt x="18891638" y="0"/>
                </a:lnTo>
                <a:lnTo>
                  <a:pt x="18891638" y="755666"/>
                </a:lnTo>
                <a:lnTo>
                  <a:pt x="0" y="755666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8605136" y="1514146"/>
            <a:ext cx="2054763" cy="1468222"/>
          </a:xfrm>
          <a:custGeom>
            <a:avLst/>
            <a:gdLst/>
            <a:ahLst/>
            <a:cxnLst/>
            <a:rect l="l" t="t" r="r" b="b"/>
            <a:pathLst>
              <a:path w="2054763" h="1468222">
                <a:moveTo>
                  <a:pt x="0" y="0"/>
                </a:moveTo>
                <a:lnTo>
                  <a:pt x="2054763" y="0"/>
                </a:lnTo>
                <a:lnTo>
                  <a:pt x="2054763" y="1468222"/>
                </a:lnTo>
                <a:lnTo>
                  <a:pt x="0" y="146822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7867446" y="-2852606"/>
            <a:ext cx="11992299" cy="4778541"/>
          </a:xfrm>
          <a:custGeom>
            <a:avLst/>
            <a:gdLst/>
            <a:ahLst/>
            <a:cxnLst/>
            <a:rect l="l" t="t" r="r" b="b"/>
            <a:pathLst>
              <a:path w="11992299" h="4778541">
                <a:moveTo>
                  <a:pt x="0" y="0"/>
                </a:moveTo>
                <a:lnTo>
                  <a:pt x="11992300" y="0"/>
                </a:lnTo>
                <a:lnTo>
                  <a:pt x="11992300" y="4778541"/>
                </a:lnTo>
                <a:lnTo>
                  <a:pt x="0" y="4778541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7592612" y="6831773"/>
            <a:ext cx="2718663" cy="2718663"/>
          </a:xfrm>
          <a:custGeom>
            <a:avLst/>
            <a:gdLst/>
            <a:ahLst/>
            <a:cxnLst/>
            <a:rect l="l" t="t" r="r" b="b"/>
            <a:pathLst>
              <a:path w="2718663" h="2718663">
                <a:moveTo>
                  <a:pt x="0" y="0"/>
                </a:moveTo>
                <a:lnTo>
                  <a:pt x="2718663" y="0"/>
                </a:lnTo>
                <a:lnTo>
                  <a:pt x="2718663" y="2718663"/>
                </a:lnTo>
                <a:lnTo>
                  <a:pt x="0" y="2718663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12" name="Group 12"/>
          <p:cNvGrpSpPr/>
          <p:nvPr/>
        </p:nvGrpSpPr>
        <p:grpSpPr>
          <a:xfrm>
            <a:off x="1028700" y="8601921"/>
            <a:ext cx="2933449" cy="593512"/>
            <a:chOff x="0" y="0"/>
            <a:chExt cx="3911265" cy="791349"/>
          </a:xfrm>
        </p:grpSpPr>
        <p:grpSp>
          <p:nvGrpSpPr>
            <p:cNvPr id="13" name="Group 13"/>
            <p:cNvGrpSpPr/>
            <p:nvPr/>
          </p:nvGrpSpPr>
          <p:grpSpPr>
            <a:xfrm>
              <a:off x="0" y="0"/>
              <a:ext cx="3911265" cy="791349"/>
              <a:chOff x="0" y="0"/>
              <a:chExt cx="2008644" cy="4064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2008644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2008644" h="406400">
                    <a:moveTo>
                      <a:pt x="1805444" y="0"/>
                    </a:moveTo>
                    <a:cubicBezTo>
                      <a:pt x="1917668" y="0"/>
                      <a:pt x="2008644" y="90976"/>
                      <a:pt x="2008644" y="203200"/>
                    </a:cubicBezTo>
                    <a:cubicBezTo>
                      <a:pt x="2008644" y="315424"/>
                      <a:pt x="1917668" y="406400"/>
                      <a:pt x="1805444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0" y="-38100"/>
                <a:ext cx="2008644" cy="444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20"/>
                  </a:lnSpc>
                </a:pPr>
                <a:r>
                  <a:rPr lang="en-US" sz="1800">
                    <a:solidFill>
                      <a:srgbClr val="000000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         Nguyễn Văn Huân</a:t>
                </a:r>
              </a:p>
            </p:txBody>
          </p:sp>
        </p:grpSp>
        <p:sp>
          <p:nvSpPr>
            <p:cNvPr id="16" name="Freeform 16"/>
            <p:cNvSpPr/>
            <p:nvPr/>
          </p:nvSpPr>
          <p:spPr>
            <a:xfrm>
              <a:off x="266831" y="148888"/>
              <a:ext cx="493574" cy="493574"/>
            </a:xfrm>
            <a:custGeom>
              <a:avLst/>
              <a:gdLst/>
              <a:ahLst/>
              <a:cxnLst/>
              <a:rect l="l" t="t" r="r" b="b"/>
              <a:pathLst>
                <a:path w="493574" h="493574">
                  <a:moveTo>
                    <a:pt x="0" y="0"/>
                  </a:moveTo>
                  <a:lnTo>
                    <a:pt x="493574" y="0"/>
                  </a:lnTo>
                  <a:lnTo>
                    <a:pt x="493574" y="493573"/>
                  </a:lnTo>
                  <a:lnTo>
                    <a:pt x="0" y="4935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7" name="TextBox 17"/>
          <p:cNvSpPr txBox="1"/>
          <p:nvPr/>
        </p:nvSpPr>
        <p:spPr>
          <a:xfrm>
            <a:off x="2802291" y="2534033"/>
            <a:ext cx="5593295" cy="6372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98"/>
              </a:lnSpc>
            </a:pPr>
            <a:r>
              <a:rPr lang="en-US" sz="3784" b="1">
                <a:solidFill>
                  <a:srgbClr val="000000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Huan Nguyen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23925" y="5376243"/>
            <a:ext cx="10962881" cy="10725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189"/>
              </a:lnSpc>
            </a:pPr>
            <a:r>
              <a:rPr lang="en-US" sz="77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Introduction</a:t>
            </a:r>
          </a:p>
        </p:txBody>
      </p:sp>
      <p:sp>
        <p:nvSpPr>
          <p:cNvPr id="19" name="Freeform 19"/>
          <p:cNvSpPr/>
          <p:nvPr/>
        </p:nvSpPr>
        <p:spPr>
          <a:xfrm>
            <a:off x="1197561" y="7732382"/>
            <a:ext cx="367778" cy="525397"/>
          </a:xfrm>
          <a:custGeom>
            <a:avLst/>
            <a:gdLst/>
            <a:ahLst/>
            <a:cxnLst/>
            <a:rect l="l" t="t" r="r" b="b"/>
            <a:pathLst>
              <a:path w="367778" h="525397">
                <a:moveTo>
                  <a:pt x="0" y="0"/>
                </a:moveTo>
                <a:lnTo>
                  <a:pt x="367778" y="0"/>
                </a:lnTo>
                <a:lnTo>
                  <a:pt x="367778" y="525397"/>
                </a:lnTo>
                <a:lnTo>
                  <a:pt x="0" y="525397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1704551" y="7926944"/>
            <a:ext cx="2697973" cy="330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65"/>
              </a:lnSpc>
              <a:spcBef>
                <a:spcPct val="0"/>
              </a:spcBef>
            </a:pPr>
            <a:r>
              <a:rPr lang="en-US" sz="1975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Ha Noi, Viet Nam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6985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28700" y="1332973"/>
            <a:ext cx="916536" cy="916536"/>
          </a:xfrm>
          <a:custGeom>
            <a:avLst/>
            <a:gdLst/>
            <a:ahLst/>
            <a:cxnLst/>
            <a:rect l="l" t="t" r="r" b="b"/>
            <a:pathLst>
              <a:path w="916536" h="916536">
                <a:moveTo>
                  <a:pt x="0" y="0"/>
                </a:moveTo>
                <a:lnTo>
                  <a:pt x="916536" y="0"/>
                </a:lnTo>
                <a:lnTo>
                  <a:pt x="916536" y="916536"/>
                </a:lnTo>
                <a:lnTo>
                  <a:pt x="0" y="91653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97821" y="1402094"/>
            <a:ext cx="778294" cy="778294"/>
          </a:xfrm>
          <a:custGeom>
            <a:avLst/>
            <a:gdLst/>
            <a:ahLst/>
            <a:cxnLst/>
            <a:rect l="l" t="t" r="r" b="b"/>
            <a:pathLst>
              <a:path w="778294" h="778294">
                <a:moveTo>
                  <a:pt x="0" y="0"/>
                </a:moveTo>
                <a:lnTo>
                  <a:pt x="778294" y="0"/>
                </a:lnTo>
                <a:lnTo>
                  <a:pt x="778294" y="778294"/>
                </a:lnTo>
                <a:lnTo>
                  <a:pt x="0" y="77829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150194" y="1454467"/>
            <a:ext cx="673548" cy="673548"/>
          </a:xfrm>
          <a:custGeom>
            <a:avLst/>
            <a:gdLst/>
            <a:ahLst/>
            <a:cxnLst/>
            <a:rect l="l" t="t" r="r" b="b"/>
            <a:pathLst>
              <a:path w="673548" h="673548">
                <a:moveTo>
                  <a:pt x="0" y="0"/>
                </a:moveTo>
                <a:lnTo>
                  <a:pt x="673548" y="0"/>
                </a:lnTo>
                <a:lnTo>
                  <a:pt x="673548" y="673548"/>
                </a:lnTo>
                <a:lnTo>
                  <a:pt x="0" y="67354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483844" y="1295712"/>
            <a:ext cx="14161669" cy="3509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80"/>
              </a:lnSpc>
            </a:pPr>
            <a:r>
              <a:rPr lang="en-US" sz="2489" b="1" spc="-74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Những điều cần biết về IAC - giải thích dễ hiểu nhất </a:t>
            </a:r>
          </a:p>
          <a:p>
            <a:pPr marL="537525" lvl="1" indent="-268762" algn="l">
              <a:lnSpc>
                <a:spcPts val="4680"/>
              </a:lnSpc>
              <a:buFont typeface="Arial"/>
              <a:buChar char="•"/>
            </a:pPr>
            <a:r>
              <a:rPr lang="en-US" sz="2489" b="1" spc="-74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Infrastructure as Code (IaC)</a:t>
            </a:r>
            <a:r>
              <a:rPr lang="en-US" sz="2489" spc="-74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là một phương pháp quản lý và cung cấp cơ sở hạ tầng thông qua code. </a:t>
            </a:r>
          </a:p>
          <a:p>
            <a:pPr marL="537525" lvl="1" indent="-268762" algn="l">
              <a:lnSpc>
                <a:spcPts val="4680"/>
              </a:lnSpc>
              <a:buFont typeface="Arial"/>
              <a:buChar char="•"/>
            </a:pPr>
            <a:r>
              <a:rPr lang="en-US" sz="2489" spc="-74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Thay vì cấu hình cơ sở hạ tầng thủ công, IaC sử dụng các tệp định nghĩa có thể được máy đọc, chẳng hạn như JSON, YAML, hoặc HCL... </a:t>
            </a:r>
          </a:p>
          <a:p>
            <a:pPr marL="537525" lvl="1" indent="-268762" algn="l">
              <a:lnSpc>
                <a:spcPts val="4680"/>
              </a:lnSpc>
              <a:buFont typeface="Arial"/>
              <a:buChar char="•"/>
            </a:pPr>
            <a:r>
              <a:rPr lang="en-US" sz="2489" spc="-74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Khi các tệp này được thực thi, chúng sẽ tự động tạo ra và cấu hình cơ sở hạ tầng.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6985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28700" y="1332973"/>
            <a:ext cx="916536" cy="916536"/>
          </a:xfrm>
          <a:custGeom>
            <a:avLst/>
            <a:gdLst/>
            <a:ahLst/>
            <a:cxnLst/>
            <a:rect l="l" t="t" r="r" b="b"/>
            <a:pathLst>
              <a:path w="916536" h="916536">
                <a:moveTo>
                  <a:pt x="0" y="0"/>
                </a:moveTo>
                <a:lnTo>
                  <a:pt x="916536" y="0"/>
                </a:lnTo>
                <a:lnTo>
                  <a:pt x="916536" y="916536"/>
                </a:lnTo>
                <a:lnTo>
                  <a:pt x="0" y="91653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97821" y="1402094"/>
            <a:ext cx="778294" cy="778294"/>
          </a:xfrm>
          <a:custGeom>
            <a:avLst/>
            <a:gdLst/>
            <a:ahLst/>
            <a:cxnLst/>
            <a:rect l="l" t="t" r="r" b="b"/>
            <a:pathLst>
              <a:path w="778294" h="778294">
                <a:moveTo>
                  <a:pt x="0" y="0"/>
                </a:moveTo>
                <a:lnTo>
                  <a:pt x="778294" y="0"/>
                </a:lnTo>
                <a:lnTo>
                  <a:pt x="778294" y="778294"/>
                </a:lnTo>
                <a:lnTo>
                  <a:pt x="0" y="77829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150194" y="1454467"/>
            <a:ext cx="673548" cy="673548"/>
          </a:xfrm>
          <a:custGeom>
            <a:avLst/>
            <a:gdLst/>
            <a:ahLst/>
            <a:cxnLst/>
            <a:rect l="l" t="t" r="r" b="b"/>
            <a:pathLst>
              <a:path w="673548" h="673548">
                <a:moveTo>
                  <a:pt x="0" y="0"/>
                </a:moveTo>
                <a:lnTo>
                  <a:pt x="673548" y="0"/>
                </a:lnTo>
                <a:lnTo>
                  <a:pt x="673548" y="673548"/>
                </a:lnTo>
                <a:lnTo>
                  <a:pt x="0" y="67354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150194" y="1454467"/>
            <a:ext cx="673548" cy="673548"/>
          </a:xfrm>
          <a:custGeom>
            <a:avLst/>
            <a:gdLst/>
            <a:ahLst/>
            <a:cxnLst/>
            <a:rect l="l" t="t" r="r" b="b"/>
            <a:pathLst>
              <a:path w="673548" h="673548">
                <a:moveTo>
                  <a:pt x="0" y="0"/>
                </a:moveTo>
                <a:lnTo>
                  <a:pt x="673548" y="0"/>
                </a:lnTo>
                <a:lnTo>
                  <a:pt x="673548" y="673548"/>
                </a:lnTo>
                <a:lnTo>
                  <a:pt x="0" y="67354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150194" y="1454467"/>
            <a:ext cx="673548" cy="673548"/>
          </a:xfrm>
          <a:custGeom>
            <a:avLst/>
            <a:gdLst/>
            <a:ahLst/>
            <a:cxnLst/>
            <a:rect l="l" t="t" r="r" b="b"/>
            <a:pathLst>
              <a:path w="673548" h="673548">
                <a:moveTo>
                  <a:pt x="0" y="0"/>
                </a:moveTo>
                <a:lnTo>
                  <a:pt x="673548" y="0"/>
                </a:lnTo>
                <a:lnTo>
                  <a:pt x="673548" y="673548"/>
                </a:lnTo>
                <a:lnTo>
                  <a:pt x="0" y="67354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150194" y="1454467"/>
            <a:ext cx="673548" cy="673548"/>
          </a:xfrm>
          <a:custGeom>
            <a:avLst/>
            <a:gdLst/>
            <a:ahLst/>
            <a:cxnLst/>
            <a:rect l="l" t="t" r="r" b="b"/>
            <a:pathLst>
              <a:path w="673548" h="673548">
                <a:moveTo>
                  <a:pt x="0" y="0"/>
                </a:moveTo>
                <a:lnTo>
                  <a:pt x="673548" y="0"/>
                </a:lnTo>
                <a:lnTo>
                  <a:pt x="673548" y="673548"/>
                </a:lnTo>
                <a:lnTo>
                  <a:pt x="0" y="67354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2878692" y="2128015"/>
            <a:ext cx="12530617" cy="7048472"/>
          </a:xfrm>
          <a:custGeom>
            <a:avLst/>
            <a:gdLst/>
            <a:ahLst/>
            <a:cxnLst/>
            <a:rect l="l" t="t" r="r" b="b"/>
            <a:pathLst>
              <a:path w="12530617" h="7048472">
                <a:moveTo>
                  <a:pt x="0" y="0"/>
                </a:moveTo>
                <a:lnTo>
                  <a:pt x="12530616" y="0"/>
                </a:lnTo>
                <a:lnTo>
                  <a:pt x="12530616" y="7048472"/>
                </a:lnTo>
                <a:lnTo>
                  <a:pt x="0" y="7048472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2483844" y="1295712"/>
            <a:ext cx="14366063" cy="5565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80"/>
              </a:lnSpc>
            </a:pPr>
            <a:r>
              <a:rPr lang="en-US" sz="2489" b="1" spc="-74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Hình thành ý tưởng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6985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28700" y="1332973"/>
            <a:ext cx="916536" cy="916536"/>
          </a:xfrm>
          <a:custGeom>
            <a:avLst/>
            <a:gdLst/>
            <a:ahLst/>
            <a:cxnLst/>
            <a:rect l="l" t="t" r="r" b="b"/>
            <a:pathLst>
              <a:path w="916536" h="916536">
                <a:moveTo>
                  <a:pt x="0" y="0"/>
                </a:moveTo>
                <a:lnTo>
                  <a:pt x="916536" y="0"/>
                </a:lnTo>
                <a:lnTo>
                  <a:pt x="916536" y="916536"/>
                </a:lnTo>
                <a:lnTo>
                  <a:pt x="0" y="91653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97821" y="1402094"/>
            <a:ext cx="778294" cy="778294"/>
          </a:xfrm>
          <a:custGeom>
            <a:avLst/>
            <a:gdLst/>
            <a:ahLst/>
            <a:cxnLst/>
            <a:rect l="l" t="t" r="r" b="b"/>
            <a:pathLst>
              <a:path w="778294" h="778294">
                <a:moveTo>
                  <a:pt x="0" y="0"/>
                </a:moveTo>
                <a:lnTo>
                  <a:pt x="778294" y="0"/>
                </a:lnTo>
                <a:lnTo>
                  <a:pt x="778294" y="778294"/>
                </a:lnTo>
                <a:lnTo>
                  <a:pt x="0" y="77829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150194" y="1454467"/>
            <a:ext cx="673548" cy="673548"/>
          </a:xfrm>
          <a:custGeom>
            <a:avLst/>
            <a:gdLst/>
            <a:ahLst/>
            <a:cxnLst/>
            <a:rect l="l" t="t" r="r" b="b"/>
            <a:pathLst>
              <a:path w="673548" h="673548">
                <a:moveTo>
                  <a:pt x="0" y="0"/>
                </a:moveTo>
                <a:lnTo>
                  <a:pt x="673548" y="0"/>
                </a:lnTo>
                <a:lnTo>
                  <a:pt x="673548" y="673548"/>
                </a:lnTo>
                <a:lnTo>
                  <a:pt x="0" y="67354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150194" y="1454467"/>
            <a:ext cx="673548" cy="673548"/>
          </a:xfrm>
          <a:custGeom>
            <a:avLst/>
            <a:gdLst/>
            <a:ahLst/>
            <a:cxnLst/>
            <a:rect l="l" t="t" r="r" b="b"/>
            <a:pathLst>
              <a:path w="673548" h="673548">
                <a:moveTo>
                  <a:pt x="0" y="0"/>
                </a:moveTo>
                <a:lnTo>
                  <a:pt x="673548" y="0"/>
                </a:lnTo>
                <a:lnTo>
                  <a:pt x="673548" y="673548"/>
                </a:lnTo>
                <a:lnTo>
                  <a:pt x="0" y="67354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150194" y="1454467"/>
            <a:ext cx="673548" cy="673548"/>
          </a:xfrm>
          <a:custGeom>
            <a:avLst/>
            <a:gdLst/>
            <a:ahLst/>
            <a:cxnLst/>
            <a:rect l="l" t="t" r="r" b="b"/>
            <a:pathLst>
              <a:path w="673548" h="673548">
                <a:moveTo>
                  <a:pt x="0" y="0"/>
                </a:moveTo>
                <a:lnTo>
                  <a:pt x="673548" y="0"/>
                </a:lnTo>
                <a:lnTo>
                  <a:pt x="673548" y="673548"/>
                </a:lnTo>
                <a:lnTo>
                  <a:pt x="0" y="67354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150194" y="1454467"/>
            <a:ext cx="673548" cy="673548"/>
          </a:xfrm>
          <a:custGeom>
            <a:avLst/>
            <a:gdLst/>
            <a:ahLst/>
            <a:cxnLst/>
            <a:rect l="l" t="t" r="r" b="b"/>
            <a:pathLst>
              <a:path w="673548" h="673548">
                <a:moveTo>
                  <a:pt x="0" y="0"/>
                </a:moveTo>
                <a:lnTo>
                  <a:pt x="673548" y="0"/>
                </a:lnTo>
                <a:lnTo>
                  <a:pt x="673548" y="673548"/>
                </a:lnTo>
                <a:lnTo>
                  <a:pt x="0" y="67354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2736658" y="2249509"/>
            <a:ext cx="12760713" cy="6672030"/>
          </a:xfrm>
          <a:custGeom>
            <a:avLst/>
            <a:gdLst/>
            <a:ahLst/>
            <a:cxnLst/>
            <a:rect l="l" t="t" r="r" b="b"/>
            <a:pathLst>
              <a:path w="12760713" h="6672030">
                <a:moveTo>
                  <a:pt x="0" y="0"/>
                </a:moveTo>
                <a:lnTo>
                  <a:pt x="12760713" y="0"/>
                </a:lnTo>
                <a:lnTo>
                  <a:pt x="12760713" y="6672030"/>
                </a:lnTo>
                <a:lnTo>
                  <a:pt x="0" y="6672030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2483844" y="1295712"/>
            <a:ext cx="14366063" cy="5565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80"/>
              </a:lnSpc>
            </a:pPr>
            <a:r>
              <a:rPr lang="en-US" sz="2489" b="1" spc="-74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Hình thành ý tưởng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6985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28700" y="1332973"/>
            <a:ext cx="916536" cy="916536"/>
          </a:xfrm>
          <a:custGeom>
            <a:avLst/>
            <a:gdLst/>
            <a:ahLst/>
            <a:cxnLst/>
            <a:rect l="l" t="t" r="r" b="b"/>
            <a:pathLst>
              <a:path w="916536" h="916536">
                <a:moveTo>
                  <a:pt x="0" y="0"/>
                </a:moveTo>
                <a:lnTo>
                  <a:pt x="916536" y="0"/>
                </a:lnTo>
                <a:lnTo>
                  <a:pt x="916536" y="916536"/>
                </a:lnTo>
                <a:lnTo>
                  <a:pt x="0" y="91653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97821" y="1402094"/>
            <a:ext cx="778294" cy="778294"/>
          </a:xfrm>
          <a:custGeom>
            <a:avLst/>
            <a:gdLst/>
            <a:ahLst/>
            <a:cxnLst/>
            <a:rect l="l" t="t" r="r" b="b"/>
            <a:pathLst>
              <a:path w="778294" h="778294">
                <a:moveTo>
                  <a:pt x="0" y="0"/>
                </a:moveTo>
                <a:lnTo>
                  <a:pt x="778294" y="0"/>
                </a:lnTo>
                <a:lnTo>
                  <a:pt x="778294" y="778294"/>
                </a:lnTo>
                <a:lnTo>
                  <a:pt x="0" y="77829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150194" y="1454467"/>
            <a:ext cx="673548" cy="673548"/>
          </a:xfrm>
          <a:custGeom>
            <a:avLst/>
            <a:gdLst/>
            <a:ahLst/>
            <a:cxnLst/>
            <a:rect l="l" t="t" r="r" b="b"/>
            <a:pathLst>
              <a:path w="673548" h="673548">
                <a:moveTo>
                  <a:pt x="0" y="0"/>
                </a:moveTo>
                <a:lnTo>
                  <a:pt x="673548" y="0"/>
                </a:lnTo>
                <a:lnTo>
                  <a:pt x="673548" y="673548"/>
                </a:lnTo>
                <a:lnTo>
                  <a:pt x="0" y="67354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150194" y="1454467"/>
            <a:ext cx="673548" cy="673548"/>
          </a:xfrm>
          <a:custGeom>
            <a:avLst/>
            <a:gdLst/>
            <a:ahLst/>
            <a:cxnLst/>
            <a:rect l="l" t="t" r="r" b="b"/>
            <a:pathLst>
              <a:path w="673548" h="673548">
                <a:moveTo>
                  <a:pt x="0" y="0"/>
                </a:moveTo>
                <a:lnTo>
                  <a:pt x="673548" y="0"/>
                </a:lnTo>
                <a:lnTo>
                  <a:pt x="673548" y="673548"/>
                </a:lnTo>
                <a:lnTo>
                  <a:pt x="0" y="67354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150194" y="1454467"/>
            <a:ext cx="673548" cy="673548"/>
          </a:xfrm>
          <a:custGeom>
            <a:avLst/>
            <a:gdLst/>
            <a:ahLst/>
            <a:cxnLst/>
            <a:rect l="l" t="t" r="r" b="b"/>
            <a:pathLst>
              <a:path w="673548" h="673548">
                <a:moveTo>
                  <a:pt x="0" y="0"/>
                </a:moveTo>
                <a:lnTo>
                  <a:pt x="673548" y="0"/>
                </a:lnTo>
                <a:lnTo>
                  <a:pt x="673548" y="673548"/>
                </a:lnTo>
                <a:lnTo>
                  <a:pt x="0" y="67354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150194" y="1454467"/>
            <a:ext cx="673548" cy="673548"/>
          </a:xfrm>
          <a:custGeom>
            <a:avLst/>
            <a:gdLst/>
            <a:ahLst/>
            <a:cxnLst/>
            <a:rect l="l" t="t" r="r" b="b"/>
            <a:pathLst>
              <a:path w="673548" h="673548">
                <a:moveTo>
                  <a:pt x="0" y="0"/>
                </a:moveTo>
                <a:lnTo>
                  <a:pt x="673548" y="0"/>
                </a:lnTo>
                <a:lnTo>
                  <a:pt x="673548" y="673548"/>
                </a:lnTo>
                <a:lnTo>
                  <a:pt x="0" y="67354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3362133" y="1852228"/>
            <a:ext cx="11509763" cy="7912962"/>
          </a:xfrm>
          <a:custGeom>
            <a:avLst/>
            <a:gdLst/>
            <a:ahLst/>
            <a:cxnLst/>
            <a:rect l="l" t="t" r="r" b="b"/>
            <a:pathLst>
              <a:path w="11509763" h="7912962">
                <a:moveTo>
                  <a:pt x="0" y="0"/>
                </a:moveTo>
                <a:lnTo>
                  <a:pt x="11509763" y="0"/>
                </a:lnTo>
                <a:lnTo>
                  <a:pt x="11509763" y="7912962"/>
                </a:lnTo>
                <a:lnTo>
                  <a:pt x="0" y="7912962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2483844" y="1295712"/>
            <a:ext cx="14366063" cy="5565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80"/>
              </a:lnSpc>
            </a:pPr>
            <a:r>
              <a:rPr lang="en-US" sz="2489" b="1" spc="-74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Các công cụ IaC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6985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28700" y="1332973"/>
            <a:ext cx="916536" cy="916536"/>
          </a:xfrm>
          <a:custGeom>
            <a:avLst/>
            <a:gdLst/>
            <a:ahLst/>
            <a:cxnLst/>
            <a:rect l="l" t="t" r="r" b="b"/>
            <a:pathLst>
              <a:path w="916536" h="916536">
                <a:moveTo>
                  <a:pt x="0" y="0"/>
                </a:moveTo>
                <a:lnTo>
                  <a:pt x="916536" y="0"/>
                </a:lnTo>
                <a:lnTo>
                  <a:pt x="916536" y="916536"/>
                </a:lnTo>
                <a:lnTo>
                  <a:pt x="0" y="91653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97821" y="1402094"/>
            <a:ext cx="778294" cy="778294"/>
          </a:xfrm>
          <a:custGeom>
            <a:avLst/>
            <a:gdLst/>
            <a:ahLst/>
            <a:cxnLst/>
            <a:rect l="l" t="t" r="r" b="b"/>
            <a:pathLst>
              <a:path w="778294" h="778294">
                <a:moveTo>
                  <a:pt x="0" y="0"/>
                </a:moveTo>
                <a:lnTo>
                  <a:pt x="778294" y="0"/>
                </a:lnTo>
                <a:lnTo>
                  <a:pt x="778294" y="778294"/>
                </a:lnTo>
                <a:lnTo>
                  <a:pt x="0" y="77829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150194" y="1454467"/>
            <a:ext cx="673548" cy="673548"/>
          </a:xfrm>
          <a:custGeom>
            <a:avLst/>
            <a:gdLst/>
            <a:ahLst/>
            <a:cxnLst/>
            <a:rect l="l" t="t" r="r" b="b"/>
            <a:pathLst>
              <a:path w="673548" h="673548">
                <a:moveTo>
                  <a:pt x="0" y="0"/>
                </a:moveTo>
                <a:lnTo>
                  <a:pt x="673548" y="0"/>
                </a:lnTo>
                <a:lnTo>
                  <a:pt x="673548" y="673548"/>
                </a:lnTo>
                <a:lnTo>
                  <a:pt x="0" y="67354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483844" y="1295712"/>
            <a:ext cx="13609403" cy="4690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80"/>
              </a:lnSpc>
            </a:pPr>
            <a:r>
              <a:rPr lang="en-US" sz="2489" b="1" spc="-74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Terraform là gì ? và tại sao lại là Terraform</a:t>
            </a:r>
          </a:p>
          <a:p>
            <a:pPr marL="537525" lvl="1" indent="-268762" algn="l">
              <a:lnSpc>
                <a:spcPts val="4680"/>
              </a:lnSpc>
              <a:buFont typeface="Arial"/>
              <a:buChar char="•"/>
            </a:pPr>
            <a:r>
              <a:rPr lang="en-US" sz="2489" spc="-74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Trong số các tool trên, thông dụng nhất ở thời điểm hiện tại chắc có lẽ là Terraform. Terraform là một open-source của HashiCorp, chuyên dùng để provisioning infrastructure</a:t>
            </a:r>
          </a:p>
          <a:p>
            <a:pPr marL="537525" lvl="1" indent="-268762" algn="l">
              <a:lnSpc>
                <a:spcPts val="4680"/>
              </a:lnSpc>
              <a:buFont typeface="Arial"/>
              <a:buChar char="•"/>
            </a:pPr>
            <a:r>
              <a:rPr lang="en-US" sz="2489" spc="-74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Điểm lợi của Terraform so với các công cụ khác:</a:t>
            </a:r>
          </a:p>
          <a:p>
            <a:pPr marL="1075049" lvl="2" indent="-358350" algn="l">
              <a:lnSpc>
                <a:spcPts val="4680"/>
              </a:lnSpc>
              <a:buFont typeface="Arial"/>
              <a:buChar char="⚬"/>
            </a:pPr>
            <a:r>
              <a:rPr lang="en-US" sz="2489" spc="-74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Open source và miễn phí.</a:t>
            </a:r>
          </a:p>
          <a:p>
            <a:pPr marL="1075049" lvl="2" indent="-358350" algn="l">
              <a:lnSpc>
                <a:spcPts val="4680"/>
              </a:lnSpc>
              <a:buFont typeface="Arial"/>
              <a:buChar char="⚬"/>
            </a:pPr>
            <a:r>
              <a:rPr lang="en-US" sz="2489" spc="-74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Declarative programing: diễn tả những thứ bạn cần và Terraform làm cho bạn.</a:t>
            </a:r>
          </a:p>
          <a:p>
            <a:pPr marL="1075049" lvl="2" indent="-358350" algn="l">
              <a:lnSpc>
                <a:spcPts val="4680"/>
              </a:lnSpc>
              <a:buFont typeface="Arial"/>
              <a:buChar char="⚬"/>
            </a:pPr>
            <a:r>
              <a:rPr lang="en-US" sz="2489" spc="-74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Có thể cung cấp hạ tầng cho nhiều cloud khác nhau như AWS, GCP, Azure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600FE">
                <a:alpha val="100000"/>
              </a:srgbClr>
            </a:gs>
            <a:gs pos="25000">
              <a:srgbClr val="C900FE">
                <a:alpha val="100000"/>
              </a:srgbClr>
            </a:gs>
            <a:gs pos="50000">
              <a:srgbClr val="A136FF">
                <a:alpha val="100000"/>
              </a:srgbClr>
            </a:gs>
            <a:gs pos="75000">
              <a:srgbClr val="5142F0">
                <a:alpha val="100000"/>
              </a:srgbClr>
            </a:gs>
            <a:gs pos="100000">
              <a:srgbClr val="0033D9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898322">
            <a:off x="14393785" y="-4549297"/>
            <a:ext cx="8700980" cy="8722787"/>
          </a:xfrm>
          <a:custGeom>
            <a:avLst/>
            <a:gdLst/>
            <a:ahLst/>
            <a:cxnLst/>
            <a:rect l="l" t="t" r="r" b="b"/>
            <a:pathLst>
              <a:path w="8700980" h="8722787">
                <a:moveTo>
                  <a:pt x="0" y="0"/>
                </a:moveTo>
                <a:lnTo>
                  <a:pt x="8700980" y="0"/>
                </a:lnTo>
                <a:lnTo>
                  <a:pt x="8700980" y="8722787"/>
                </a:lnTo>
                <a:lnTo>
                  <a:pt x="0" y="87227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898322">
            <a:off x="-3087120" y="7441242"/>
            <a:ext cx="8700980" cy="8722787"/>
          </a:xfrm>
          <a:custGeom>
            <a:avLst/>
            <a:gdLst/>
            <a:ahLst/>
            <a:cxnLst/>
            <a:rect l="l" t="t" r="r" b="b"/>
            <a:pathLst>
              <a:path w="8700980" h="8722787">
                <a:moveTo>
                  <a:pt x="0" y="0"/>
                </a:moveTo>
                <a:lnTo>
                  <a:pt x="8700980" y="0"/>
                </a:lnTo>
                <a:lnTo>
                  <a:pt x="8700980" y="8722787"/>
                </a:lnTo>
                <a:lnTo>
                  <a:pt x="0" y="87227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-1263350" y="2245166"/>
            <a:ext cx="20498646" cy="6400994"/>
            <a:chOff x="0" y="0"/>
            <a:chExt cx="5398820" cy="1685859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398820" cy="1685859"/>
            </a:xfrm>
            <a:custGeom>
              <a:avLst/>
              <a:gdLst/>
              <a:ahLst/>
              <a:cxnLst/>
              <a:rect l="l" t="t" r="r" b="b"/>
              <a:pathLst>
                <a:path w="5398820" h="1685859">
                  <a:moveTo>
                    <a:pt x="0" y="0"/>
                  </a:moveTo>
                  <a:lnTo>
                    <a:pt x="5398820" y="0"/>
                  </a:lnTo>
                  <a:lnTo>
                    <a:pt x="5398820" y="1685859"/>
                  </a:lnTo>
                  <a:lnTo>
                    <a:pt x="0" y="1685859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5398820" cy="17334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7413104" y="6736524"/>
            <a:ext cx="3461793" cy="587791"/>
            <a:chOff x="0" y="0"/>
            <a:chExt cx="1066152" cy="18102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066152" cy="181026"/>
            </a:xfrm>
            <a:custGeom>
              <a:avLst/>
              <a:gdLst/>
              <a:ahLst/>
              <a:cxnLst/>
              <a:rect l="l" t="t" r="r" b="b"/>
              <a:pathLst>
                <a:path w="1066152" h="181026">
                  <a:moveTo>
                    <a:pt x="90513" y="0"/>
                  </a:moveTo>
                  <a:lnTo>
                    <a:pt x="975639" y="0"/>
                  </a:lnTo>
                  <a:cubicBezTo>
                    <a:pt x="999644" y="0"/>
                    <a:pt x="1022667" y="9536"/>
                    <a:pt x="1039641" y="26511"/>
                  </a:cubicBezTo>
                  <a:cubicBezTo>
                    <a:pt x="1056616" y="43485"/>
                    <a:pt x="1066152" y="66507"/>
                    <a:pt x="1066152" y="90513"/>
                  </a:cubicBezTo>
                  <a:lnTo>
                    <a:pt x="1066152" y="90513"/>
                  </a:lnTo>
                  <a:cubicBezTo>
                    <a:pt x="1066152" y="114518"/>
                    <a:pt x="1056616" y="137541"/>
                    <a:pt x="1039641" y="154515"/>
                  </a:cubicBezTo>
                  <a:cubicBezTo>
                    <a:pt x="1022667" y="171490"/>
                    <a:pt x="999644" y="181026"/>
                    <a:pt x="975639" y="181026"/>
                  </a:cubicBezTo>
                  <a:lnTo>
                    <a:pt x="90513" y="181026"/>
                  </a:lnTo>
                  <a:cubicBezTo>
                    <a:pt x="66507" y="181026"/>
                    <a:pt x="43485" y="171490"/>
                    <a:pt x="26511" y="154515"/>
                  </a:cubicBezTo>
                  <a:cubicBezTo>
                    <a:pt x="9536" y="137541"/>
                    <a:pt x="0" y="114518"/>
                    <a:pt x="0" y="90513"/>
                  </a:cubicBezTo>
                  <a:lnTo>
                    <a:pt x="0" y="90513"/>
                  </a:lnTo>
                  <a:cubicBezTo>
                    <a:pt x="0" y="66507"/>
                    <a:pt x="9536" y="43485"/>
                    <a:pt x="26511" y="26511"/>
                  </a:cubicBezTo>
                  <a:cubicBezTo>
                    <a:pt x="43485" y="9536"/>
                    <a:pt x="66507" y="0"/>
                    <a:pt x="90513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cap="rnd">
              <a:noFill/>
              <a:prstDash val="solid"/>
              <a:round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1066152" cy="228651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220"/>
                </a:lnSpc>
              </a:pPr>
              <a:r>
                <a:rPr lang="en-US" sz="2300" b="1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Huan Nguyen</a:t>
              </a:r>
            </a:p>
          </p:txBody>
        </p:sp>
      </p:grp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7573250" y="3466186"/>
            <a:ext cx="3141499" cy="3141499"/>
            <a:chOff x="0" y="0"/>
            <a:chExt cx="14840029" cy="14840029"/>
          </a:xfrm>
        </p:grpSpPr>
        <p:sp>
          <p:nvSpPr>
            <p:cNvPr id="11" name="Freeform 11"/>
            <p:cNvSpPr/>
            <p:nvPr/>
          </p:nvSpPr>
          <p:spPr>
            <a:xfrm>
              <a:off x="-366471" y="-11891"/>
              <a:ext cx="15572971" cy="14863810"/>
            </a:xfrm>
            <a:custGeom>
              <a:avLst/>
              <a:gdLst/>
              <a:ahLst/>
              <a:cxnLst/>
              <a:rect l="l" t="t" r="r" b="b"/>
              <a:pathLst>
                <a:path w="15572971" h="14863810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12" name="Freeform 12"/>
            <p:cNvSpPr/>
            <p:nvPr/>
          </p:nvSpPr>
          <p:spPr>
            <a:xfrm>
              <a:off x="-156193" y="188812"/>
              <a:ext cx="15152415" cy="14462405"/>
            </a:xfrm>
            <a:custGeom>
              <a:avLst/>
              <a:gdLst/>
              <a:ahLst/>
              <a:cxnLst/>
              <a:rect l="l" t="t" r="r" b="b"/>
              <a:pathLst>
                <a:path w="15152415" h="1446240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13" name="Freeform 13"/>
            <p:cNvSpPr/>
            <p:nvPr/>
          </p:nvSpPr>
          <p:spPr>
            <a:xfrm>
              <a:off x="223301" y="551024"/>
              <a:ext cx="14393427" cy="13737979"/>
            </a:xfrm>
            <a:custGeom>
              <a:avLst/>
              <a:gdLst/>
              <a:ahLst/>
              <a:cxnLst/>
              <a:rect l="l" t="t" r="r" b="b"/>
              <a:pathLst>
                <a:path w="14393427" h="13737979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3"/>
              <a:stretch>
                <a:fillRect l="-940" r="-940" b="-81933"/>
              </a:stretch>
            </a:blipFill>
          </p:spPr>
        </p:sp>
      </p:grpSp>
      <p:sp>
        <p:nvSpPr>
          <p:cNvPr id="14" name="TextBox 14"/>
          <p:cNvSpPr txBox="1"/>
          <p:nvPr/>
        </p:nvSpPr>
        <p:spPr>
          <a:xfrm>
            <a:off x="4043328" y="1019175"/>
            <a:ext cx="10201344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299"/>
              </a:lnSpc>
              <a:spcBef>
                <a:spcPct val="0"/>
              </a:spcBef>
            </a:pPr>
            <a:r>
              <a:rPr lang="en-US" sz="6916" b="1">
                <a:solidFill>
                  <a:srgbClr val="F4F6FC"/>
                </a:solidFill>
                <a:latin typeface="Roboto Bold"/>
                <a:ea typeface="Roboto Bold"/>
                <a:cs typeface="Roboto Bold"/>
                <a:sym typeface="Roboto Bold"/>
              </a:rPr>
              <a:t>Thank you for watching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052270" y="7362942"/>
            <a:ext cx="2183460" cy="3563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1"/>
              </a:lnSpc>
            </a:pPr>
            <a:r>
              <a:rPr lang="en-US" sz="1781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Cloud Engineer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215</Words>
  <Application>Microsoft Office PowerPoint</Application>
  <PresentationFormat>Custom</PresentationFormat>
  <Paragraphs>20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6" baseType="lpstr">
      <vt:lpstr>Roboto Bold</vt:lpstr>
      <vt:lpstr>Montserrat Bold</vt:lpstr>
      <vt:lpstr>Poppins</vt:lpstr>
      <vt:lpstr>Arial</vt:lpstr>
      <vt:lpstr>Montserrat</vt:lpstr>
      <vt:lpstr>Montserrat Ultra-Bold</vt:lpstr>
      <vt:lpstr>Calibri</vt:lpstr>
      <vt:lpstr>Poppins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Copy of Advanced Terraform Features</dc:title>
  <cp:lastModifiedBy>Huân Nguyễn</cp:lastModifiedBy>
  <cp:revision>2</cp:revision>
  <dcterms:created xsi:type="dcterms:W3CDTF">2006-08-16T00:00:00Z</dcterms:created>
  <dcterms:modified xsi:type="dcterms:W3CDTF">2024-10-01T08:14:14Z</dcterms:modified>
  <dc:identifier>DAGSENoVubE</dc:identifier>
</cp:coreProperties>
</file>